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Задание 7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Синтаксические нормы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71500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Ошибки в построении предложений с однородными членами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2016-04-21_13-02-47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995936" cy="578516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404665"/>
            <a:ext cx="4038600" cy="1944216"/>
          </a:xfrm>
        </p:spPr>
        <p:txBody>
          <a:bodyPr/>
          <a:lstStyle/>
          <a:p>
            <a:r>
              <a:rPr lang="ru-RU" dirty="0" smtClean="0"/>
              <a:t>Прежде всего найдём предложения с однородными членами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076056" y="2276872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8" name="Овал 7"/>
          <p:cNvSpPr/>
          <p:nvPr/>
        </p:nvSpPr>
        <p:spPr>
          <a:xfrm>
            <a:off x="6156176" y="2276872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</a:t>
            </a:r>
            <a:endParaRPr lang="ru-RU" sz="2800" b="1" dirty="0"/>
          </a:p>
        </p:txBody>
      </p:sp>
      <p:sp>
        <p:nvSpPr>
          <p:cNvPr id="9" name="Овал 8"/>
          <p:cNvSpPr/>
          <p:nvPr/>
        </p:nvSpPr>
        <p:spPr>
          <a:xfrm>
            <a:off x="7164288" y="2276872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</a:t>
            </a:r>
            <a:endParaRPr lang="ru-RU" sz="2800" b="1" dirty="0"/>
          </a:p>
        </p:txBody>
      </p:sp>
      <p:sp>
        <p:nvSpPr>
          <p:cNvPr id="10" name="Овал 9"/>
          <p:cNvSpPr/>
          <p:nvPr/>
        </p:nvSpPr>
        <p:spPr>
          <a:xfrm>
            <a:off x="8172400" y="2204864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8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79512" y="1196752"/>
            <a:ext cx="46805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ошибка </a:t>
            </a:r>
            <a:r>
              <a:rPr lang="ru-RU" dirty="0" smtClean="0"/>
              <a:t>в </a:t>
            </a:r>
            <a:r>
              <a:rPr lang="ru-RU" dirty="0" smtClean="0"/>
              <a:t>построении предложения 5 заключается </a:t>
            </a:r>
            <a:r>
              <a:rPr lang="ru-RU" dirty="0" smtClean="0"/>
              <a:t>в том, что части </a:t>
            </a:r>
            <a:r>
              <a:rPr lang="ru-RU" dirty="0" smtClean="0"/>
              <a:t>двойного </a:t>
            </a:r>
            <a:r>
              <a:rPr lang="ru-RU" dirty="0" smtClean="0"/>
              <a:t>союза </a:t>
            </a:r>
            <a:r>
              <a:rPr lang="ru-RU" dirty="0" smtClean="0"/>
              <a:t>должны соединять непосредственно однородные </a:t>
            </a:r>
            <a:r>
              <a:rPr lang="ru-RU" dirty="0" smtClean="0"/>
              <a:t>члены. В этом </a:t>
            </a:r>
            <a:r>
              <a:rPr lang="ru-RU" dirty="0" smtClean="0"/>
              <a:t>предложении </a:t>
            </a:r>
            <a:r>
              <a:rPr lang="ru-RU" dirty="0" smtClean="0"/>
              <a:t>союз </a:t>
            </a:r>
            <a:r>
              <a:rPr lang="ru-RU" dirty="0" smtClean="0"/>
              <a:t>соединяет </a:t>
            </a:r>
            <a:r>
              <a:rPr lang="ru-RU" dirty="0" smtClean="0"/>
              <a:t>слова «не </a:t>
            </a:r>
            <a:r>
              <a:rPr lang="ru-RU" dirty="0" smtClean="0"/>
              <a:t>столько </a:t>
            </a:r>
            <a:r>
              <a:rPr lang="ru-RU" dirty="0" smtClean="0"/>
              <a:t>наши планы»..,«</a:t>
            </a:r>
            <a:r>
              <a:rPr lang="ru-RU" dirty="0" smtClean="0"/>
              <a:t>сколько расстроило</a:t>
            </a:r>
            <a:r>
              <a:rPr lang="ru-RU" dirty="0" smtClean="0"/>
              <a:t>», а они не </a:t>
            </a:r>
            <a:r>
              <a:rPr lang="ru-RU" dirty="0" smtClean="0"/>
              <a:t>являются однородными членами предложения</a:t>
            </a:r>
            <a:r>
              <a:rPr lang="ru-RU" dirty="0" smtClean="0"/>
              <a:t>. </a:t>
            </a:r>
            <a:r>
              <a:rPr lang="ru-RU" dirty="0" smtClean="0"/>
              <a:t>Следовательно</a:t>
            </a:r>
            <a:r>
              <a:rPr lang="ru-RU" dirty="0" smtClean="0"/>
              <a:t>, этот </a:t>
            </a:r>
            <a:r>
              <a:rPr lang="ru-RU" dirty="0" smtClean="0"/>
              <a:t>вариант является ошибочным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Приведём верное написание</a:t>
            </a:r>
            <a:r>
              <a:rPr lang="ru-RU" dirty="0" smtClean="0"/>
              <a:t>: Это </a:t>
            </a:r>
            <a:r>
              <a:rPr lang="ru-RU" dirty="0" smtClean="0"/>
              <a:t>досадное приключение </a:t>
            </a:r>
            <a:r>
              <a:rPr lang="ru-RU" dirty="0" smtClean="0"/>
              <a:t>не </a:t>
            </a:r>
            <a:r>
              <a:rPr lang="ru-RU" dirty="0" smtClean="0"/>
              <a:t>столько нарушило </a:t>
            </a:r>
            <a:r>
              <a:rPr lang="ru-RU" dirty="0" smtClean="0"/>
              <a:t>наши планы, </a:t>
            </a:r>
            <a:r>
              <a:rPr lang="ru-RU" dirty="0" smtClean="0"/>
              <a:t>сколько расстроило </a:t>
            </a:r>
            <a:r>
              <a:rPr lang="ru-RU" dirty="0" smtClean="0"/>
              <a:t>нас.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10" grpId="0" animBg="1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Из данного примера выведем правило №1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Двойные союзу КАК, ТАК И…; НЕ СТОЛЬКО СКОЛЬКО; НЕ ТОЛЬКО, НО И…  и им подобные должны непосредственно соединять однородные члены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1972816"/>
          </a:xfrm>
        </p:spPr>
        <p:txBody>
          <a:bodyPr/>
          <a:lstStyle/>
          <a:p>
            <a:r>
              <a:rPr lang="ru-RU" dirty="0" smtClean="0"/>
              <a:t>Готовясь </a:t>
            </a:r>
            <a:r>
              <a:rPr lang="ru-RU" dirty="0" smtClean="0"/>
              <a:t>к </a:t>
            </a:r>
            <a:r>
              <a:rPr lang="ru-RU" dirty="0" smtClean="0"/>
              <a:t>экзаменам</a:t>
            </a:r>
            <a:r>
              <a:rPr lang="ru-RU" dirty="0" smtClean="0"/>
              <a:t>, я не </a:t>
            </a:r>
            <a:r>
              <a:rPr lang="ru-RU" dirty="0" smtClean="0"/>
              <a:t>только </a:t>
            </a:r>
            <a:r>
              <a:rPr lang="ru-RU" dirty="0" smtClean="0"/>
              <a:t>делаю </a:t>
            </a:r>
            <a:r>
              <a:rPr lang="ru-RU" dirty="0" smtClean="0"/>
              <a:t>практические задания</a:t>
            </a:r>
            <a:r>
              <a:rPr lang="ru-RU" dirty="0" smtClean="0"/>
              <a:t>, но и </a:t>
            </a:r>
            <a:r>
              <a:rPr lang="ru-RU" dirty="0" smtClean="0"/>
              <a:t>учу теорию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Предложения с однородными </a:t>
            </a:r>
            <a:r>
              <a:rPr lang="ru-RU" b="1" dirty="0" smtClean="0">
                <a:solidFill>
                  <a:srgbClr val="FF0000"/>
                </a:solidFill>
              </a:rPr>
              <a:t>членами. Правило №2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Во </a:t>
            </a:r>
            <a:r>
              <a:rPr lang="ru-RU" b="1" dirty="0" smtClean="0"/>
              <a:t>время войны народ надеялся и верил в победу. </a:t>
            </a:r>
            <a:r>
              <a:rPr lang="ru-RU" b="1" dirty="0" smtClean="0">
                <a:solidFill>
                  <a:srgbClr val="FF0000"/>
                </a:solidFill>
              </a:rPr>
              <a:t>Если однородные сказуемые имеют одно и то же зависимое слово, следует проверить, могут ли они управлять им:</a:t>
            </a:r>
            <a:endParaRPr lang="ru-RU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Сказуемые надеялся и верил имеют одно зависимое слово в победу, которое стоит в в.п. Но глагол надеялся не может управлять в.п. с предлогом в (надеялся (на кого? на что?…), следовательно, предложение построено неверно. Правильный вариант: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Во время войны народ надеялся (на кого? </a:t>
            </a:r>
            <a:r>
              <a:rPr lang="ru-RU" b="1" dirty="0" smtClean="0"/>
              <a:t>на что?) на победу и верил (в кого? </a:t>
            </a:r>
            <a:r>
              <a:rPr lang="ru-RU" b="1" dirty="0" smtClean="0"/>
              <a:t>во что?) в неё.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Ошибки в построении сложного предложения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Лошади </a:t>
            </a:r>
            <a:r>
              <a:rPr lang="ru-RU" b="1" dirty="0" smtClean="0"/>
              <a:t>казаков, которые были покрыты пеной, с трудом взбирались по горной тропе.</a:t>
            </a: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Неправильный порядок слов: между союзным словом которые и существительным, к которому оно относится, не должно находиться другое существительное в той же числовой форме или иное слово.</a:t>
            </a:r>
            <a:endParaRPr lang="ru-RU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  Правильный вариант: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Казачьи лошади, которые были покрыты пеной, с трудом взбирались по горной тропе.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Ошибки в построении сложного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ru-RU" b="1" dirty="0" smtClean="0">
                <a:solidFill>
                  <a:srgbClr val="FF0000"/>
                </a:solidFill>
              </a:rPr>
              <a:t>Нарушение </a:t>
            </a:r>
            <a:r>
              <a:rPr lang="ru-RU" b="1" dirty="0" smtClean="0">
                <a:solidFill>
                  <a:srgbClr val="FF0000"/>
                </a:solidFill>
              </a:rPr>
              <a:t>грамматической формы союзного слова в придаточной части</a:t>
            </a:r>
          </a:p>
          <a:p>
            <a:pPr eaLnBrk="1" hangingPunct="1">
              <a:buFont typeface="Arial" charset="0"/>
              <a:buNone/>
            </a:pPr>
            <a:r>
              <a:rPr lang="ru-RU" b="1" dirty="0" smtClean="0"/>
              <a:t>Весной вернулись в село юноши, которыми служили в армии.</a:t>
            </a:r>
          </a:p>
          <a:p>
            <a:pPr eaLnBrk="1" hangingPunct="1"/>
            <a:r>
              <a:rPr lang="ru-RU" b="1" dirty="0" smtClean="0"/>
              <a:t>Нарушено согласование: юноши (какие?) которые…</a:t>
            </a:r>
            <a:endParaRPr lang="ru-RU" dirty="0" smtClean="0"/>
          </a:p>
          <a:p>
            <a:pPr eaLnBrk="1" hangingPunct="1"/>
            <a:r>
              <a:rPr lang="ru-RU" b="1" dirty="0" smtClean="0"/>
              <a:t>Правильный вариант:</a:t>
            </a:r>
            <a:endParaRPr lang="ru-RU" dirty="0" smtClean="0"/>
          </a:p>
          <a:p>
            <a:pPr eaLnBrk="1" hangingPunct="1"/>
            <a:r>
              <a:rPr lang="ru-RU" b="1" dirty="0" smtClean="0"/>
              <a:t>Весной вернулись в село юноши, которые служили в армии</a:t>
            </a:r>
            <a:endParaRPr lang="ru-RU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Отсутствие согласования между подлежащим и сказуемым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Те</a:t>
            </a:r>
            <a:r>
              <a:rPr lang="ru-RU" b="1" dirty="0" smtClean="0"/>
              <a:t>, кто бывали в Геленджике, не могли не любоваться красотой набережной.</a:t>
            </a: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FF0000"/>
                </a:solidFill>
              </a:rPr>
              <a:t>Союзное слово </a:t>
            </a:r>
            <a:r>
              <a:rPr lang="ru-RU" b="1" dirty="0" smtClean="0">
                <a:solidFill>
                  <a:srgbClr val="FF0000"/>
                </a:solidFill>
              </a:rPr>
              <a:t>КТО </a:t>
            </a:r>
            <a:r>
              <a:rPr lang="ru-RU" b="1" dirty="0" smtClean="0">
                <a:solidFill>
                  <a:srgbClr val="FF0000"/>
                </a:solidFill>
              </a:rPr>
              <a:t>употребляется с глаголами только в форме ед.ч. </a:t>
            </a:r>
            <a:r>
              <a:rPr lang="ru-RU" b="1" dirty="0" smtClean="0">
                <a:solidFill>
                  <a:srgbClr val="FF0000"/>
                </a:solidFill>
              </a:rPr>
              <a:t>При этом также следует обращать внимание на единство грамматических форм подлежащего и сказуемого в главной части предложения:</a:t>
            </a:r>
            <a:endParaRPr lang="ru-RU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Те, ….., не могли не любоваться…;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тот,….не мог не любоваться и т.п.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Правильный вариант: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Те, кто бывал в Геленджике, не могли не любоваться красотой набережной.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Ошибки в предложениях с косвенной речью</a:t>
            </a:r>
            <a:endParaRPr lang="ru-RU" b="1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Студент </a:t>
            </a:r>
            <a:r>
              <a:rPr lang="ru-RU" b="1" dirty="0" smtClean="0"/>
              <a:t>грустно сказал, что я ещё пока не готов отвечать.</a:t>
            </a:r>
          </a:p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Нельзя использовать в придаточной части косвенной речи местоимений 1 и 2 лица.</a:t>
            </a:r>
            <a:endParaRPr lang="ru-RU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ru-RU" b="1" dirty="0" smtClean="0"/>
              <a:t>Правильный вариант:</a:t>
            </a:r>
            <a:endParaRPr lang="ru-RU" dirty="0" smtClean="0"/>
          </a:p>
          <a:p>
            <a:pPr eaLnBrk="1" hangingPunct="1"/>
            <a:r>
              <a:rPr lang="ru-RU" b="1" dirty="0" smtClean="0"/>
              <a:t>Студент грустно сказал, что он ещё пока не готов отвечать.</a:t>
            </a:r>
            <a:endParaRPr lang="ru-RU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Ошибки в предложениях с предлогами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Ошибки </a:t>
            </a:r>
            <a:r>
              <a:rPr lang="ru-RU" b="1" dirty="0" smtClean="0">
                <a:solidFill>
                  <a:srgbClr val="FF0000"/>
                </a:solidFill>
              </a:rPr>
              <a:t>в употреблении предлогов благодаря, согласно, вопреки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Благодаря доктора, больной поправился. Поезд прибыл согласно расписания. Вопреки прогноза погода была прекрасной.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FF0000"/>
                </a:solidFill>
              </a:rPr>
              <a:t>Существительные после предлогов благодаря, согласно, вопреки всегда стоят в д.п.</a:t>
            </a:r>
            <a:endParaRPr lang="ru-RU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Правильный вариант: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Благодаря (кому?) </a:t>
            </a:r>
            <a:r>
              <a:rPr lang="ru-RU" b="1" dirty="0" err="1" smtClean="0"/>
              <a:t>докторУ</a:t>
            </a:r>
            <a:r>
              <a:rPr lang="ru-RU" b="1" dirty="0" smtClean="0"/>
              <a:t>, больной поправился. Поезд прибыл согласно (чему?) </a:t>
            </a:r>
            <a:r>
              <a:rPr lang="ru-RU" b="1" dirty="0" err="1" smtClean="0"/>
              <a:t>расписаниЮ</a:t>
            </a:r>
            <a:r>
              <a:rPr lang="ru-RU" b="1" dirty="0" smtClean="0"/>
              <a:t>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Вопреки (чему?) </a:t>
            </a:r>
            <a:r>
              <a:rPr lang="ru-RU" b="1" dirty="0" err="1" smtClean="0"/>
              <a:t>прогнозУ</a:t>
            </a:r>
            <a:r>
              <a:rPr lang="ru-RU" b="1" dirty="0" smtClean="0"/>
              <a:t> погода была прекрасной.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584041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Ошибки </a:t>
            </a:r>
            <a:r>
              <a:rPr lang="ru-RU" sz="2400" b="1" dirty="0" smtClean="0">
                <a:solidFill>
                  <a:srgbClr val="FF0000"/>
                </a:solidFill>
              </a:rPr>
              <a:t>в употреблении предлога «по»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/>
              <a:t>По </a:t>
            </a:r>
            <a:r>
              <a:rPr lang="ru-RU" sz="2400" b="1" dirty="0" err="1" smtClean="0"/>
              <a:t>завершениЮ</a:t>
            </a:r>
            <a:r>
              <a:rPr lang="ru-RU" sz="2400" b="1" dirty="0" smtClean="0"/>
              <a:t> учебного года мы поедем в Крым.</a:t>
            </a:r>
            <a:endParaRPr lang="ru-RU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Если </a:t>
            </a:r>
            <a:r>
              <a:rPr lang="ru-RU" sz="2400" b="1" dirty="0" smtClean="0">
                <a:solidFill>
                  <a:srgbClr val="FF0000"/>
                </a:solidFill>
              </a:rPr>
              <a:t>предлог «по» имеет значение «после чего-либо», слово, которое стоит после предлога, необходимо поставить в п.п. </a:t>
            </a:r>
            <a:endParaRPr lang="ru-RU" sz="2400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/>
              <a:t>Правильный вариант: По </a:t>
            </a:r>
            <a:r>
              <a:rPr lang="ru-RU" sz="2400" b="1" dirty="0" err="1" smtClean="0"/>
              <a:t>завершениИ</a:t>
            </a:r>
            <a:r>
              <a:rPr lang="ru-RU" sz="2400" b="1" dirty="0" smtClean="0"/>
              <a:t> учебного года мы поедем в Крым.</a:t>
            </a:r>
            <a:endParaRPr lang="ru-RU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Запомните</a:t>
            </a:r>
            <a:r>
              <a:rPr lang="ru-RU" sz="2400" b="1" dirty="0" smtClean="0">
                <a:solidFill>
                  <a:srgbClr val="FF0000"/>
                </a:solidFill>
              </a:rPr>
              <a:t>! </a:t>
            </a:r>
            <a:r>
              <a:rPr lang="ru-RU" sz="2400" b="1" dirty="0" smtClean="0">
                <a:solidFill>
                  <a:srgbClr val="FF0000"/>
                </a:solidFill>
              </a:rPr>
              <a:t>Предлоги в меру, в течение, в продолжение, в силу, в заключение, в виде, по причине, наподобие, посредством управляют р.п.(кого? чего?), а предлоги подобно, наперекор — д.п. (кому? чему?): Снега не было в продолжение (чего?) месяца. </a:t>
            </a:r>
            <a:r>
              <a:rPr lang="ru-RU" sz="2400" b="1" dirty="0" smtClean="0">
                <a:solidFill>
                  <a:srgbClr val="FF0000"/>
                </a:solidFill>
              </a:rPr>
              <a:t>Дом выстроен наподобие (чего?) куба и т.п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  <a:endParaRPr lang="ru-RU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Ошибки в использовании приложения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В </a:t>
            </a:r>
            <a:r>
              <a:rPr lang="ru-RU" b="1" dirty="0" smtClean="0"/>
              <a:t>кинофильме «</a:t>
            </a:r>
            <a:r>
              <a:rPr lang="ru-RU" b="1" dirty="0" err="1" smtClean="0"/>
              <a:t>ВойнЕ</a:t>
            </a:r>
            <a:r>
              <a:rPr lang="ru-RU" b="1" dirty="0" smtClean="0"/>
              <a:t> и </a:t>
            </a:r>
            <a:r>
              <a:rPr lang="ru-RU" b="1" dirty="0" err="1" smtClean="0"/>
              <a:t>мирЕ</a:t>
            </a:r>
            <a:r>
              <a:rPr lang="ru-RU" b="1" dirty="0" smtClean="0"/>
              <a:t>» С.Бондарчук прекрасно сыграл Пьера Безухова.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Названия произведений, картин, музыкальных произведений, фильмов, заключенные в кавычки, не изменяются, если возле них стоит нарицательное существительное — жанровое обозначение.</a:t>
            </a:r>
            <a:endParaRPr lang="ru-RU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Если это нарицательное существительное отсутствует, то изменяется имя собственное.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Правильный вариант: В кинофильме «</a:t>
            </a:r>
            <a:r>
              <a:rPr lang="ru-RU" b="1" dirty="0" err="1" smtClean="0"/>
              <a:t>ВойнА</a:t>
            </a:r>
            <a:r>
              <a:rPr lang="ru-RU" b="1" dirty="0" smtClean="0"/>
              <a:t> и мир» С.Бондарчук прекрасно сыграл Пьера Безухова.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В «Войне и мире» С.Бондарчук прекрасно сыграл Пьера Безухова.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600" dirty="0" smtClean="0"/>
              <a:t>В данном случае в большинстве случаев надо искать предложения, где есть названия, заключённые в кавычки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6-04-21_12-33-2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88640"/>
            <a:ext cx="8220075" cy="64674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03848" y="623731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6       2        8         3       1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2924944"/>
            <a:ext cx="41044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Данное задание оценивается 5 баллами, то есть за каждый верный ответ можно получить балл. Сколько верных ответов, столько и баллов, поэтому старайтесь угадать всё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Ошибки в построении предложений с деепричастными оборотами</a:t>
            </a:r>
            <a:endParaRPr lang="ru-RU" sz="3200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400" b="1" dirty="0" smtClean="0"/>
              <a:t>Деепричастный оборот – это деепричастие с зависимым словом. </a:t>
            </a:r>
          </a:p>
          <a:p>
            <a:pPr eaLnBrk="1" hangingPunct="1"/>
            <a:r>
              <a:rPr lang="ru-RU" sz="2400" b="1" dirty="0" smtClean="0"/>
              <a:t>Деепричастие отвечает на вопросы ЧТО ДЕЛАЯ? ЧТО СДЕЛАВ?</a:t>
            </a:r>
            <a:endParaRPr lang="ru-RU" sz="2400" dirty="0" smtClean="0"/>
          </a:p>
          <a:p>
            <a:pPr eaLnBrk="1" hangingPunct="1"/>
            <a:r>
              <a:rPr lang="ru-RU" sz="2400" b="1" dirty="0" smtClean="0">
                <a:solidFill>
                  <a:srgbClr val="FF0000"/>
                </a:solidFill>
              </a:rPr>
              <a:t>Д</a:t>
            </a:r>
            <a:r>
              <a:rPr lang="ru-RU" sz="2400" b="1" dirty="0" smtClean="0">
                <a:solidFill>
                  <a:srgbClr val="FF0000"/>
                </a:solidFill>
              </a:rPr>
              <a:t>ействие</a:t>
            </a:r>
            <a:r>
              <a:rPr lang="ru-RU" sz="2400" b="1" dirty="0" smtClean="0">
                <a:solidFill>
                  <a:srgbClr val="FF0000"/>
                </a:solidFill>
              </a:rPr>
              <a:t>, о котором идет речь в обороте, является добавочным по отношению к основному действию, речь о котором идет в сказуемом: Сидя на ветке, белка грызла орехи.(Грызла (к а к?) сидя на ветке.) Поэтому и основное, и добавочное действие должно выполняться одним и тем же лицом (должен быть один исполнитель — подлежащее, выполняющее оба действия).</a:t>
            </a:r>
            <a:endParaRPr lang="ru-RU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Обратимся к примеру: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b="1" smtClean="0"/>
              <a:t>1. Готовясь к приёму гостей, производится тщательная уборка.</a:t>
            </a:r>
            <a:endParaRPr lang="ru-RU" sz="2000" smtClean="0"/>
          </a:p>
          <a:p>
            <a:pPr eaLnBrk="1" hangingPunct="1">
              <a:buFont typeface="Arial" charset="0"/>
              <a:buNone/>
            </a:pPr>
            <a:r>
              <a:rPr lang="ru-RU" sz="2000" b="1" smtClean="0"/>
              <a:t>2. Готовясь к приёму гостей, я всегда тщательно убираю в квартире.</a:t>
            </a:r>
            <a:endParaRPr lang="ru-RU" sz="2000" smtClean="0"/>
          </a:p>
          <a:p>
            <a:pPr eaLnBrk="1" hangingPunct="1">
              <a:buFont typeface="Arial" charset="0"/>
              <a:buNone/>
            </a:pPr>
            <a:r>
              <a:rPr lang="ru-RU" sz="2000" b="1" smtClean="0"/>
              <a:t>В данном случае в обоих предложениях есть подлежащее. Но при этом в 1-м предложении подлежащее «уборка» не может выполнять действие, о котором идет речь в деепричастном обороте: «уборка» не может «принимать гостей». Значит, это предложение с грамматической ошибкой.</a:t>
            </a:r>
            <a:endParaRPr lang="ru-RU" sz="2000" smtClean="0"/>
          </a:p>
          <a:p>
            <a:pPr eaLnBrk="1" hangingPunct="1">
              <a:buFont typeface="Arial" charset="0"/>
              <a:buNone/>
            </a:pPr>
            <a:r>
              <a:rPr lang="ru-RU" sz="2000" b="1" smtClean="0"/>
              <a:t>Во 2-м предложении подлежащее «я» выполняет и основное действие, заключенное в сказуемом «убираю», и добавочное, заключенное в деепричастии «готовясь». Следовательно, в этом предложении нет грамматической ошибок</a:t>
            </a: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357188"/>
            <a:ext cx="8229600" cy="5520084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Но в определенно-личных и неопределенно-личных предложениях подлежащего нет, и сказуемое в них может быть выражено глаголом в одной из трех форм:</a:t>
            </a:r>
            <a:endParaRPr lang="ru-RU" sz="2400" dirty="0" smtClean="0">
              <a:solidFill>
                <a:srgbClr val="C0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1. В форме повелительного наклонения: Читая текст, обращайте внимание на способы выражения авторской позиции.</a:t>
            </a:r>
            <a:endParaRPr lang="ru-RU" sz="2400" dirty="0" smtClean="0">
              <a:solidFill>
                <a:srgbClr val="C0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2. В форме 1-го или 2-го лица изъявительного наклонения: Читая текст, обращаю внимание на способы выражения авторской позиции. (Подлежащее «я» легко восстанавливается и относится как к сказуемому, так и к деепричастию).</a:t>
            </a:r>
            <a:endParaRPr lang="ru-RU" sz="2400" dirty="0" smtClean="0">
              <a:solidFill>
                <a:srgbClr val="C0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3. В форме инфинитива в значении повелительного наклонения: Читая текст, следует обратить внимание на способы выражения авторской позиции.</a:t>
            </a:r>
            <a:endParaRPr lang="ru-RU" sz="2400" dirty="0" smtClean="0">
              <a:solidFill>
                <a:srgbClr val="C00000"/>
              </a:solidFill>
            </a:endParaRPr>
          </a:p>
          <a:p>
            <a:pPr eaLnBrk="1" hangingPunct="1"/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85750"/>
            <a:ext cx="8229600" cy="5807546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</a:pP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Обратите внимание!</a:t>
            </a:r>
            <a:endParaRPr lang="ru-RU" sz="2400" dirty="0" smtClean="0">
              <a:solidFill>
                <a:srgbClr val="C0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1. Деепричастный оборот не может быть употреблен, если действие, выраженное глаголом-сказуемым, и действие, выраженное деепричастием, относятся к разным лицам (нельзя: «Пользуясь калькулятором, расчёт производится быстро и легко»).</a:t>
            </a:r>
            <a:endParaRPr lang="ru-RU" sz="2400" dirty="0" smtClean="0">
              <a:solidFill>
                <a:srgbClr val="C0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2. Деепричастный оборот не может быть употреблен в безличном предложении (нельзя: «Гуляя вечером, мне нездоровилось»).</a:t>
            </a:r>
            <a:endParaRPr lang="ru-RU" sz="2400" dirty="0" smtClean="0">
              <a:solidFill>
                <a:srgbClr val="C0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3. Если предложение выражено конструкцией со страдательным причастием, деепричастный </a:t>
            </a:r>
            <a:r>
              <a:rPr lang="ru-RU" sz="2400" b="1" dirty="0" smtClean="0">
                <a:solidFill>
                  <a:srgbClr val="C00000"/>
                </a:solidFill>
              </a:rPr>
              <a:t>оборот не может быть употреблен (нельзя сказать: </a:t>
            </a:r>
            <a:r>
              <a:rPr lang="ru-RU" sz="2400" b="1" dirty="0" smtClean="0">
                <a:solidFill>
                  <a:srgbClr val="C00000"/>
                </a:solidFill>
              </a:rPr>
              <a:t>«Доставив необходимые медикаменты, самолет МЧС будет осмотрен техниками»).</a:t>
            </a:r>
            <a:endParaRPr lang="ru-RU" sz="2400" dirty="0" smtClean="0">
              <a:solidFill>
                <a:srgbClr val="C00000"/>
              </a:solidFill>
            </a:endParaRPr>
          </a:p>
          <a:p>
            <a:pPr eaLnBrk="1" hangingPunct="1"/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Выберите грамматически правильное продолжение предложения.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Слушая любимую музыку,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smtClean="0"/>
              <a:t>1) каждый раз открываешь в ней что-то новое.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b="1" smtClean="0"/>
              <a:t>2) время как будто перестаёт существовать.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b="1" smtClean="0"/>
              <a:t>3) всегда обнаруживается что-то новое, не замеченное раньше.</a:t>
            </a: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b="1" smtClean="0"/>
              <a:t>4) она никогда не надоедает.</a:t>
            </a: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4" name="Овал 3"/>
          <p:cNvSpPr/>
          <p:nvPr/>
        </p:nvSpPr>
        <p:spPr>
          <a:xfrm>
            <a:off x="7715250" y="928688"/>
            <a:ext cx="928688" cy="857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выполним задания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6-04-21_14-53-1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6262" y="452437"/>
            <a:ext cx="7991475" cy="5953125"/>
          </a:xfrm>
          <a:prstGeom prst="rect">
            <a:avLst/>
          </a:prstGeom>
        </p:spPr>
      </p:pic>
      <p:sp>
        <p:nvSpPr>
          <p:cNvPr id="5" name="Плюс 4"/>
          <p:cNvSpPr/>
          <p:nvPr/>
        </p:nvSpPr>
        <p:spPr>
          <a:xfrm>
            <a:off x="7380312" y="1196752"/>
            <a:ext cx="648072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люс 5"/>
          <p:cNvSpPr/>
          <p:nvPr/>
        </p:nvSpPr>
        <p:spPr>
          <a:xfrm>
            <a:off x="7452320" y="2420888"/>
            <a:ext cx="648072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люс 6"/>
          <p:cNvSpPr/>
          <p:nvPr/>
        </p:nvSpPr>
        <p:spPr>
          <a:xfrm>
            <a:off x="7452320" y="2924944"/>
            <a:ext cx="648072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люс 7"/>
          <p:cNvSpPr/>
          <p:nvPr/>
        </p:nvSpPr>
        <p:spPr>
          <a:xfrm>
            <a:off x="7236296" y="4437112"/>
            <a:ext cx="648072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275856" y="602128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9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51920" y="602128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6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83968" y="602128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7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860032" y="602128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3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364088" y="602128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2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95536" y="3356992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Исправьте предложения, запишите их в исправленном виде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6-04-21_15-01-2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2081" y="0"/>
            <a:ext cx="8760545" cy="6803810"/>
          </a:xfrm>
          <a:prstGeom prst="rect">
            <a:avLst/>
          </a:prstGeom>
        </p:spPr>
      </p:pic>
      <p:sp>
        <p:nvSpPr>
          <p:cNvPr id="4" name="Плюс 3"/>
          <p:cNvSpPr/>
          <p:nvPr/>
        </p:nvSpPr>
        <p:spPr>
          <a:xfrm>
            <a:off x="8316416" y="1124744"/>
            <a:ext cx="648072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люс 4"/>
          <p:cNvSpPr/>
          <p:nvPr/>
        </p:nvSpPr>
        <p:spPr>
          <a:xfrm>
            <a:off x="8316416" y="3356992"/>
            <a:ext cx="648072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люс 5"/>
          <p:cNvSpPr/>
          <p:nvPr/>
        </p:nvSpPr>
        <p:spPr>
          <a:xfrm>
            <a:off x="8316416" y="4149080"/>
            <a:ext cx="648072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люс 6"/>
          <p:cNvSpPr/>
          <p:nvPr/>
        </p:nvSpPr>
        <p:spPr>
          <a:xfrm>
            <a:off x="8316416" y="5949280"/>
            <a:ext cx="648072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827584" y="3284984"/>
          <a:ext cx="3264025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2805"/>
                <a:gridCol w="652805"/>
                <a:gridCol w="652805"/>
                <a:gridCol w="652805"/>
                <a:gridCol w="6528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71600" y="36450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4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619672" y="36450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7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267744" y="36450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8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915816" y="36450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3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491880" y="36450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1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4221088"/>
            <a:ext cx="48600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Д) </a:t>
            </a:r>
            <a:r>
              <a:rPr lang="ru-RU" sz="1600" dirty="0" smtClean="0"/>
              <a:t>ошибка </a:t>
            </a:r>
            <a:r>
              <a:rPr lang="ru-RU" sz="1600" dirty="0" smtClean="0"/>
              <a:t>в </a:t>
            </a:r>
            <a:r>
              <a:rPr lang="ru-RU" sz="1600" dirty="0" smtClean="0"/>
              <a:t>построении сложного предложения заключается </a:t>
            </a:r>
            <a:r>
              <a:rPr lang="ru-RU" sz="1600" dirty="0" smtClean="0"/>
              <a:t>в том, что в СПП </a:t>
            </a:r>
            <a:r>
              <a:rPr lang="ru-RU" sz="1600" dirty="0" smtClean="0"/>
              <a:t>произошло смещение конструкций</a:t>
            </a:r>
            <a:r>
              <a:rPr lang="ru-RU" sz="1600" dirty="0" smtClean="0"/>
              <a:t>. «</a:t>
            </a:r>
            <a:r>
              <a:rPr lang="ru-RU" sz="1600" dirty="0" smtClean="0"/>
              <a:t>Выбросим</a:t>
            </a:r>
            <a:r>
              <a:rPr lang="ru-RU" sz="1600" dirty="0" smtClean="0"/>
              <a:t>» </a:t>
            </a:r>
            <a:r>
              <a:rPr lang="ru-RU" sz="1600" dirty="0" smtClean="0"/>
              <a:t>придаточное </a:t>
            </a:r>
            <a:r>
              <a:rPr lang="ru-RU" sz="1600" dirty="0" smtClean="0"/>
              <a:t>из </a:t>
            </a:r>
            <a:r>
              <a:rPr lang="ru-RU" sz="1600" dirty="0" smtClean="0"/>
              <a:t>предложения</a:t>
            </a:r>
            <a:r>
              <a:rPr lang="ru-RU" sz="1600" dirty="0" smtClean="0"/>
              <a:t>, </a:t>
            </a:r>
            <a:r>
              <a:rPr lang="ru-RU" sz="1600" dirty="0" smtClean="0"/>
              <a:t>останется </a:t>
            </a:r>
            <a:r>
              <a:rPr lang="ru-RU" sz="1600" dirty="0" smtClean="0"/>
              <a:t>«Самое </a:t>
            </a:r>
            <a:r>
              <a:rPr lang="ru-RU" sz="1600" dirty="0" smtClean="0"/>
              <a:t>важное </a:t>
            </a:r>
            <a:r>
              <a:rPr lang="ru-RU" sz="1600" dirty="0" smtClean="0"/>
              <a:t>это </a:t>
            </a:r>
            <a:r>
              <a:rPr lang="ru-RU" sz="1600" dirty="0" smtClean="0"/>
              <a:t>беглому</a:t>
            </a:r>
            <a:r>
              <a:rPr lang="ru-RU" sz="1600" dirty="0" smtClean="0"/>
              <a:t>, </a:t>
            </a:r>
            <a:r>
              <a:rPr lang="ru-RU" sz="1600" dirty="0" smtClean="0"/>
              <a:t>быстрому чтению</a:t>
            </a:r>
            <a:r>
              <a:rPr lang="ru-RU" sz="1600" dirty="0" smtClean="0"/>
              <a:t>.»</a:t>
            </a:r>
          </a:p>
          <a:p>
            <a:r>
              <a:rPr lang="ru-RU" sz="1600" dirty="0" smtClean="0"/>
              <a:t>Как видим, здесь между </a:t>
            </a:r>
            <a:r>
              <a:rPr lang="ru-RU" sz="1600" dirty="0" smtClean="0"/>
              <a:t>подлежащим </a:t>
            </a:r>
            <a:r>
              <a:rPr lang="ru-RU" sz="1600" dirty="0" smtClean="0"/>
              <a:t>и </a:t>
            </a:r>
            <a:r>
              <a:rPr lang="ru-RU" sz="1600" dirty="0" smtClean="0"/>
              <a:t>сказуемым </a:t>
            </a:r>
            <a:r>
              <a:rPr lang="ru-RU" sz="1600" dirty="0" smtClean="0"/>
              <a:t>связь </a:t>
            </a:r>
            <a:r>
              <a:rPr lang="ru-RU" sz="1600" dirty="0" smtClean="0"/>
              <a:t>нарушена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Предложение </a:t>
            </a:r>
            <a:r>
              <a:rPr lang="ru-RU" sz="1600" dirty="0" smtClean="0"/>
              <a:t>можно </a:t>
            </a:r>
            <a:r>
              <a:rPr lang="ru-RU" sz="1600" dirty="0" smtClean="0"/>
              <a:t>перестроить </a:t>
            </a:r>
            <a:r>
              <a:rPr lang="ru-RU" sz="1600" dirty="0" smtClean="0"/>
              <a:t>так: Самое </a:t>
            </a:r>
            <a:r>
              <a:rPr lang="ru-RU" sz="1600" dirty="0" smtClean="0"/>
              <a:t>важное</a:t>
            </a:r>
            <a:r>
              <a:rPr lang="ru-RU" sz="1600" dirty="0" smtClean="0"/>
              <a:t>, чему меня </a:t>
            </a:r>
            <a:r>
              <a:rPr lang="ru-RU" sz="1600" dirty="0" smtClean="0"/>
              <a:t>научили </a:t>
            </a:r>
            <a:r>
              <a:rPr lang="ru-RU" sz="1600" dirty="0" smtClean="0"/>
              <a:t>на </a:t>
            </a:r>
            <a:r>
              <a:rPr lang="ru-RU" sz="1600" dirty="0" smtClean="0"/>
              <a:t>курсах</a:t>
            </a:r>
            <a:r>
              <a:rPr lang="ru-RU" sz="1600" dirty="0" smtClean="0"/>
              <a:t>,—это </a:t>
            </a:r>
            <a:r>
              <a:rPr lang="ru-RU" sz="1600" dirty="0" err="1" smtClean="0"/>
              <a:t>беглоЕ</a:t>
            </a:r>
            <a:r>
              <a:rPr lang="ru-RU" sz="1600" dirty="0" smtClean="0"/>
              <a:t>, </a:t>
            </a:r>
            <a:r>
              <a:rPr lang="ru-RU" sz="1600" dirty="0" err="1" smtClean="0"/>
              <a:t>быстроЕ</a:t>
            </a:r>
            <a:r>
              <a:rPr lang="ru-RU" sz="1600" dirty="0" smtClean="0"/>
              <a:t> </a:t>
            </a:r>
            <a:r>
              <a:rPr lang="ru-RU" sz="1600" dirty="0" err="1" smtClean="0"/>
              <a:t>чтениЕ</a:t>
            </a:r>
            <a:r>
              <a:rPr lang="ru-RU" sz="1600" dirty="0" smtClean="0"/>
              <a:t>.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6-04-21_15-10-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0"/>
            <a:ext cx="7884368" cy="6763036"/>
          </a:xfrm>
          <a:prstGeom prst="rect">
            <a:avLst/>
          </a:prstGeom>
        </p:spPr>
      </p:pic>
      <p:sp>
        <p:nvSpPr>
          <p:cNvPr id="3" name="Плюс 2"/>
          <p:cNvSpPr/>
          <p:nvPr/>
        </p:nvSpPr>
        <p:spPr>
          <a:xfrm>
            <a:off x="7884368" y="3789040"/>
            <a:ext cx="648072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люс 3"/>
          <p:cNvSpPr/>
          <p:nvPr/>
        </p:nvSpPr>
        <p:spPr>
          <a:xfrm>
            <a:off x="7668344" y="4869160"/>
            <a:ext cx="648072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27584" y="3284984"/>
          <a:ext cx="3264025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2805"/>
                <a:gridCol w="652805"/>
                <a:gridCol w="652805"/>
                <a:gridCol w="652805"/>
                <a:gridCol w="6528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люс 5"/>
          <p:cNvSpPr/>
          <p:nvPr/>
        </p:nvSpPr>
        <p:spPr>
          <a:xfrm>
            <a:off x="7884368" y="476672"/>
            <a:ext cx="648072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71600" y="36450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2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619672" y="36450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3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36450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5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915816" y="36450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7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63888" y="36450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9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/>
      <p:bldP spid="8" grpId="0"/>
      <p:bldP spid="9" grpId="0"/>
      <p:bldP spid="10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6-04-21_15-14-3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00584" cy="3429000"/>
          </a:xfrm>
          <a:prstGeom prst="rect">
            <a:avLst/>
          </a:prstGeom>
        </p:spPr>
      </p:pic>
      <p:pic>
        <p:nvPicPr>
          <p:cNvPr id="4" name="Рисунок 3" descr="2016-04-21_15-15-5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428999"/>
            <a:ext cx="9144000" cy="1368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Познакомимся с теорией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6-04-21_15-17-1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19225" y="104775"/>
            <a:ext cx="6305550" cy="664845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827584" y="3284984"/>
          <a:ext cx="3264025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2805"/>
                <a:gridCol w="652805"/>
                <a:gridCol w="652805"/>
                <a:gridCol w="652805"/>
                <a:gridCol w="6528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люс 3"/>
          <p:cNvSpPr/>
          <p:nvPr/>
        </p:nvSpPr>
        <p:spPr>
          <a:xfrm>
            <a:off x="7164288" y="3212976"/>
            <a:ext cx="648072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люс 4"/>
          <p:cNvSpPr/>
          <p:nvPr/>
        </p:nvSpPr>
        <p:spPr>
          <a:xfrm>
            <a:off x="7092280" y="4509120"/>
            <a:ext cx="648072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люс 5"/>
          <p:cNvSpPr/>
          <p:nvPr/>
        </p:nvSpPr>
        <p:spPr>
          <a:xfrm>
            <a:off x="7236296" y="5229200"/>
            <a:ext cx="648072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люс 6"/>
          <p:cNvSpPr/>
          <p:nvPr/>
        </p:nvSpPr>
        <p:spPr>
          <a:xfrm>
            <a:off x="7236296" y="5949280"/>
            <a:ext cx="648072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971600" y="36450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1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19672" y="36450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6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67744" y="36450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3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915816" y="36450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5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63888" y="364502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4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Квалифицируйте ошибку и исправьте её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</a:t>
            </a:r>
            <a:r>
              <a:rPr lang="ru-RU" dirty="0" smtClean="0"/>
              <a:t>сентябрьском номере журнала «Уюта» можно прочитать ряд статей о том, как дом сделать теплее, а про­живание в нём — экономичнее.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Приложение</a:t>
            </a:r>
          </a:p>
          <a:p>
            <a:pPr>
              <a:buNone/>
            </a:pPr>
            <a:r>
              <a:rPr lang="ru-RU" dirty="0" smtClean="0"/>
              <a:t>В сентябрьском номере журнала «</a:t>
            </a:r>
            <a:r>
              <a:rPr lang="ru-RU" dirty="0" smtClean="0"/>
              <a:t>Уют» </a:t>
            </a:r>
            <a:r>
              <a:rPr lang="ru-RU" dirty="0" smtClean="0"/>
              <a:t>можно прочитать ряд статей о том, как дом сделать теплее, а про­живание в нём — экономичнее.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Квалифицируйте ошибку и исправьте её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Всё вокруг: лес, поле, журчащий </a:t>
            </a:r>
            <a:r>
              <a:rPr lang="ru-RU" dirty="0" smtClean="0"/>
              <a:t>ручей </a:t>
            </a:r>
            <a:r>
              <a:rPr lang="ru-RU" dirty="0" smtClean="0"/>
              <a:t>— было красиво необыкновенно трогательной красотой, так много </a:t>
            </a:r>
            <a:r>
              <a:rPr lang="ru-RU" dirty="0" smtClean="0"/>
              <a:t>говорящие </a:t>
            </a:r>
            <a:r>
              <a:rPr lang="ru-RU" dirty="0" smtClean="0"/>
              <a:t>русскому сердцу.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Причастный оборот</a:t>
            </a:r>
          </a:p>
          <a:p>
            <a:pPr>
              <a:buNone/>
            </a:pPr>
            <a:r>
              <a:rPr lang="ru-RU" dirty="0" smtClean="0"/>
              <a:t>Всё вокруг: лес, поле, журчащий ручей — было красиво необыкновенно трогательной красотой, так много </a:t>
            </a:r>
            <a:r>
              <a:rPr lang="ru-RU" dirty="0" smtClean="0"/>
              <a:t>говорящей </a:t>
            </a:r>
            <a:r>
              <a:rPr lang="ru-RU" dirty="0" smtClean="0"/>
              <a:t>русскому сердцу.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Квалифицируйте ошибку и исправьте её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Пиктограмма представляет собой </a:t>
            </a:r>
            <a:r>
              <a:rPr lang="ru-RU" dirty="0" smtClean="0"/>
              <a:t>рисунок</a:t>
            </a:r>
            <a:r>
              <a:rPr lang="ru-RU" dirty="0" smtClean="0"/>
              <a:t>, который непосредственно </a:t>
            </a:r>
            <a:r>
              <a:rPr lang="ru-RU" dirty="0" smtClean="0"/>
              <a:t>изображает </a:t>
            </a:r>
            <a:r>
              <a:rPr lang="ru-RU" dirty="0" smtClean="0"/>
              <a:t>не только вещи, а события и явления.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Однородные члены</a:t>
            </a:r>
          </a:p>
          <a:p>
            <a:pPr>
              <a:buNone/>
            </a:pPr>
            <a:r>
              <a:rPr lang="ru-RU" dirty="0" smtClean="0"/>
              <a:t>Пиктограмма представляет собой рисунок, который непосредственно изображает не только вещи, </a:t>
            </a:r>
            <a:r>
              <a:rPr lang="ru-RU" dirty="0" smtClean="0"/>
              <a:t>но и события, </a:t>
            </a:r>
            <a:r>
              <a:rPr lang="ru-RU" dirty="0" smtClean="0"/>
              <a:t>явления.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Квалифицируйте ошибку и исправьте её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Каждый из создателей этого фильма сказали на его премьере несколько слов о процессе съёмок.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Подлежащее и сказуемое</a:t>
            </a:r>
          </a:p>
          <a:p>
            <a:pPr>
              <a:buNone/>
            </a:pPr>
            <a:r>
              <a:rPr lang="ru-RU" b="1" dirty="0" smtClean="0"/>
              <a:t>Каждый</a:t>
            </a:r>
            <a:r>
              <a:rPr lang="ru-RU" dirty="0" smtClean="0"/>
              <a:t> из создателей этого фильма </a:t>
            </a:r>
            <a:r>
              <a:rPr lang="ru-RU" b="1" dirty="0" smtClean="0"/>
              <a:t>сказал </a:t>
            </a:r>
            <a:r>
              <a:rPr lang="ru-RU" dirty="0" smtClean="0"/>
              <a:t>на его премьере несколько слов о процессе съёмок.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Квалифицируйте ошибку и исправьте её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Сразу по приезду в Коломну боярин Всеволожский был схвачен и закован в железо.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Существительное с предлогом</a:t>
            </a:r>
          </a:p>
          <a:p>
            <a:pPr>
              <a:buNone/>
            </a:pPr>
            <a:r>
              <a:rPr lang="ru-RU" dirty="0" smtClean="0"/>
              <a:t>Сразу по </a:t>
            </a:r>
            <a:r>
              <a:rPr lang="ru-RU" dirty="0" smtClean="0"/>
              <a:t>приезд</a:t>
            </a:r>
            <a:r>
              <a:rPr lang="ru-RU" b="1" u="sng" dirty="0" smtClean="0"/>
              <a:t>е </a:t>
            </a:r>
            <a:r>
              <a:rPr lang="ru-RU" dirty="0" smtClean="0"/>
              <a:t>в Коломну боярин Всеволожский был схвачен и закован в железо.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Квалифицируйте ошибку и исправьте её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Н.М. Карамзин писал, что «да будет честь и слава нашему языку».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Косвенная речь</a:t>
            </a:r>
          </a:p>
          <a:p>
            <a:pPr>
              <a:buNone/>
            </a:pPr>
            <a:r>
              <a:rPr lang="ru-RU" dirty="0" smtClean="0"/>
              <a:t>Н.М. Карамзин </a:t>
            </a:r>
            <a:r>
              <a:rPr lang="ru-RU" dirty="0" smtClean="0"/>
              <a:t>писал: «Да </a:t>
            </a:r>
            <a:r>
              <a:rPr lang="ru-RU" dirty="0" smtClean="0"/>
              <a:t>будет честь и слава нашему языку».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Квалифицируйте ошибку и исправьте её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картине «Березовой роще» А.И. Куинджи не использовавшимся ещё в русском пейзаже приёмом создал </a:t>
            </a:r>
            <a:r>
              <a:rPr lang="ru-RU" dirty="0" smtClean="0"/>
              <a:t>образ </a:t>
            </a:r>
            <a:r>
              <a:rPr lang="ru-RU" dirty="0" smtClean="0"/>
              <a:t>возвышенного, сверкающего, </a:t>
            </a:r>
            <a:r>
              <a:rPr lang="ru-RU" dirty="0" smtClean="0"/>
              <a:t>лучезарного </a:t>
            </a:r>
            <a:r>
              <a:rPr lang="ru-RU" dirty="0" smtClean="0"/>
              <a:t>мира.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Приложение</a:t>
            </a:r>
          </a:p>
          <a:p>
            <a:pPr>
              <a:buNone/>
            </a:pPr>
            <a:r>
              <a:rPr lang="ru-RU" dirty="0" smtClean="0"/>
              <a:t>В картине «</a:t>
            </a:r>
            <a:r>
              <a:rPr lang="ru-RU" dirty="0" smtClean="0"/>
              <a:t>Березов</a:t>
            </a:r>
            <a:r>
              <a:rPr lang="ru-RU" b="1" dirty="0" smtClean="0"/>
              <a:t>ая </a:t>
            </a:r>
            <a:r>
              <a:rPr lang="ru-RU" dirty="0" smtClean="0"/>
              <a:t>рощ</a:t>
            </a:r>
            <a:r>
              <a:rPr lang="ru-RU" b="1" dirty="0" smtClean="0"/>
              <a:t>а</a:t>
            </a:r>
            <a:r>
              <a:rPr lang="ru-RU" dirty="0" smtClean="0"/>
              <a:t>» </a:t>
            </a:r>
            <a:r>
              <a:rPr lang="ru-RU" dirty="0" smtClean="0"/>
              <a:t>А.И. Куинджи не использовавшимся ещё в русском пейзаже приёмом создал </a:t>
            </a:r>
            <a:r>
              <a:rPr lang="ru-RU" dirty="0" smtClean="0"/>
              <a:t>образ </a:t>
            </a:r>
            <a:r>
              <a:rPr lang="ru-RU" dirty="0" smtClean="0"/>
              <a:t>возвышенного, сверкающего, </a:t>
            </a:r>
            <a:r>
              <a:rPr lang="ru-RU" dirty="0" smtClean="0"/>
              <a:t>лучезарного </a:t>
            </a:r>
            <a:r>
              <a:rPr lang="ru-RU" dirty="0" smtClean="0"/>
              <a:t>мира.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Квалифицируйте ошибку и исправьте её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Образованный человек как хорошо знает литературу, так и историю.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Однородные члены</a:t>
            </a:r>
          </a:p>
          <a:p>
            <a:pPr>
              <a:buNone/>
            </a:pPr>
            <a:r>
              <a:rPr lang="ru-RU" dirty="0" smtClean="0"/>
              <a:t>Образованный человек </a:t>
            </a:r>
            <a:r>
              <a:rPr lang="ru-RU" dirty="0" smtClean="0"/>
              <a:t>хорошо </a:t>
            </a:r>
            <a:r>
              <a:rPr lang="ru-RU" dirty="0" smtClean="0"/>
              <a:t>знает </a:t>
            </a:r>
            <a:r>
              <a:rPr lang="ru-RU" dirty="0" smtClean="0"/>
              <a:t>как литературу</a:t>
            </a:r>
            <a:r>
              <a:rPr lang="ru-RU" dirty="0" smtClean="0"/>
              <a:t>, так и историю.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Квалифицируйте ошибку и исправьте её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Те, кто изучал математику, конечно, знает о Евклиде.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Подлежащее и сказуемое</a:t>
            </a:r>
          </a:p>
          <a:p>
            <a:pPr>
              <a:buNone/>
            </a:pPr>
            <a:r>
              <a:rPr lang="ru-RU" b="1" u="sng" dirty="0" smtClean="0"/>
              <a:t>Те</a:t>
            </a:r>
            <a:r>
              <a:rPr lang="ru-RU" dirty="0" smtClean="0"/>
              <a:t>, кто изучал математику, конечно, </a:t>
            </a:r>
            <a:r>
              <a:rPr lang="ru-RU" dirty="0" smtClean="0"/>
              <a:t>зна</a:t>
            </a:r>
            <a:r>
              <a:rPr lang="ru-RU" b="1" u="sng" dirty="0" smtClean="0"/>
              <a:t>ют</a:t>
            </a:r>
            <a:r>
              <a:rPr lang="ru-RU" dirty="0" smtClean="0"/>
              <a:t> </a:t>
            </a:r>
            <a:r>
              <a:rPr lang="ru-RU" dirty="0" smtClean="0"/>
              <a:t>о Евклиде.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Ошибки в построении предложения с причастным оборотом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Прежде всего надо вспомнить, что такое причастный оборот</a:t>
            </a:r>
          </a:p>
          <a:p>
            <a:r>
              <a:rPr lang="ru-RU" dirty="0" smtClean="0"/>
              <a:t>Причастный оборот – это причастие с зависимым словом</a:t>
            </a:r>
          </a:p>
          <a:p>
            <a:r>
              <a:rPr lang="ru-RU" dirty="0" smtClean="0"/>
              <a:t>Причастный оборот может как выделяться запятыми, так и не выделяться</a:t>
            </a:r>
          </a:p>
          <a:p>
            <a:r>
              <a:rPr lang="ru-RU" dirty="0" smtClean="0"/>
              <a:t>Причастный оборот выделяется, если стоит после определяемого слова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Квалифицируйте ошибку и исправьте её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Благодаря труда лингвистов мы </a:t>
            </a:r>
            <a:r>
              <a:rPr lang="ru-RU" dirty="0" smtClean="0"/>
              <a:t>узнали </a:t>
            </a:r>
            <a:r>
              <a:rPr lang="ru-RU" dirty="0" smtClean="0"/>
              <a:t>имена живших тысячелетия </a:t>
            </a:r>
            <a:r>
              <a:rPr lang="ru-RU" dirty="0" smtClean="0"/>
              <a:t>назад </a:t>
            </a:r>
            <a:r>
              <a:rPr lang="ru-RU" dirty="0" smtClean="0"/>
              <a:t>реальных людей: художников и скульпторов, императоров и жрецов.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Существительное с предлогом</a:t>
            </a:r>
          </a:p>
          <a:p>
            <a:pPr>
              <a:buNone/>
            </a:pPr>
            <a:r>
              <a:rPr lang="ru-RU" dirty="0" smtClean="0"/>
              <a:t>Благодаря </a:t>
            </a:r>
            <a:r>
              <a:rPr lang="ru-RU" dirty="0" smtClean="0"/>
              <a:t>труд</a:t>
            </a:r>
            <a:r>
              <a:rPr lang="ru-RU" b="1" u="sng" dirty="0" smtClean="0"/>
              <a:t>у </a:t>
            </a:r>
            <a:r>
              <a:rPr lang="ru-RU" dirty="0" smtClean="0"/>
              <a:t>лингвистов мы узнали имена живших тысячелетия назад реальных людей: художников и скульпторов, императоров и жрецов.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Ошибки в построении предложения с причастным оборотом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Прежде всего найдите предложение с причастным оборотом</a:t>
            </a:r>
          </a:p>
          <a:p>
            <a:r>
              <a:rPr lang="ru-RU" dirty="0" smtClean="0"/>
              <a:t>Причастие – это слово, отвечающее на вопрос определения (КАКОЙ?), но, в отличие от прилагательного, образованное от глагола</a:t>
            </a:r>
          </a:p>
          <a:p>
            <a:r>
              <a:rPr lang="ru-RU" dirty="0" smtClean="0"/>
              <a:t>Ещё один признак причастия – суффиксы УЩ (ЮЩ), АЩ(ЯЩ), ЕНН, НН, Т, Ш, ВШ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2016-04-21_12-42-46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716016" cy="6597352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716016" y="332657"/>
            <a:ext cx="4038600" cy="1944216"/>
          </a:xfrm>
        </p:spPr>
        <p:txBody>
          <a:bodyPr/>
          <a:lstStyle/>
          <a:p>
            <a:r>
              <a:rPr lang="ru-RU" dirty="0" smtClean="0"/>
              <a:t>Попробуйте здесь найти предложения с причастными оборотами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7884368" y="1484784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2636912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Здесь только одно предложение с причастным оборотом, поэтому ошибку легко найти.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4437112"/>
            <a:ext cx="3960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Попробуйте исправить грамматическую ошибку, прочитайте предложение в исправленном виде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716016" y="2852936"/>
            <a:ext cx="38884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повести «Капитанская дочка» имеется ряд эпизодов, </a:t>
            </a:r>
            <a:r>
              <a:rPr lang="ru-RU" sz="2400" dirty="0" err="1" smtClean="0"/>
              <a:t>указывающИХ</a:t>
            </a:r>
            <a:r>
              <a:rPr lang="ru-RU" sz="2400" dirty="0" smtClean="0"/>
              <a:t> не только на жестокость обеих борющихся сторон, но и на способность к милосердию и великодушию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0" grpId="1"/>
      <p:bldP spid="11" grpId="0"/>
      <p:bldP spid="11" grpId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Из данного примера выведем 1 правило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Отсутствие согласования определяемого слова с причастным оборотом (причастием)</a:t>
            </a:r>
          </a:p>
          <a:p>
            <a:r>
              <a:rPr lang="ru-RU" dirty="0" smtClean="0"/>
              <a:t>Чтобы верно написать окончание причастия, надо поставить вопрос от определяемого слова к причастию.</a:t>
            </a:r>
          </a:p>
          <a:p>
            <a:r>
              <a:rPr lang="ru-RU" dirty="0" smtClean="0"/>
              <a:t>Какое окончание будет в вопросе, такое окончание будет и у причастия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016-04-21_12-54-23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773103" y="0"/>
            <a:ext cx="5370897" cy="6858000"/>
          </a:xfrm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"/>
            <a:ext cx="3995936" cy="1988840"/>
          </a:xfrm>
        </p:spPr>
        <p:txBody>
          <a:bodyPr/>
          <a:lstStyle/>
          <a:p>
            <a:r>
              <a:rPr lang="ru-RU" dirty="0" smtClean="0"/>
              <a:t>Найдём здесь предложения с причастным оборотом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11560" y="1556792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2564904"/>
            <a:ext cx="331236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Опять здесь только одно предложение с причастным оборотом, поэтому правильный ответ найти легко, но ошибка уже заключается в другом. В чём? Исправьте предложение. Прочитайте его в исправленном виде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2708920"/>
            <a:ext cx="36724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натюрморте И. И. Машкова «Снедь московская» изображены возвышающиеся на столе караваи.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7" grpId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Из данного примера выведем 2 правило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Нельзя включать определяемое слов в причастный оборот!</a:t>
            </a:r>
          </a:p>
          <a:p>
            <a:r>
              <a:rPr lang="ru-RU" dirty="0" smtClean="0"/>
              <a:t>Определяемое слово должно стоять или до, или после причастного оборота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2079</Words>
  <Application>Microsoft Office PowerPoint</Application>
  <PresentationFormat>Экран (4:3)</PresentationFormat>
  <Paragraphs>199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Задание 7</vt:lpstr>
      <vt:lpstr>Слайд 2</vt:lpstr>
      <vt:lpstr>Познакомимся с теорией</vt:lpstr>
      <vt:lpstr>Ошибки в построении предложения с причастным оборотом</vt:lpstr>
      <vt:lpstr>Ошибки в построении предложения с причастным оборотом</vt:lpstr>
      <vt:lpstr>Слайд 6</vt:lpstr>
      <vt:lpstr>Из данного примера выведем 1 правило</vt:lpstr>
      <vt:lpstr>Слайд 8</vt:lpstr>
      <vt:lpstr>Из данного примера выведем 2 правило</vt:lpstr>
      <vt:lpstr>Ошибки в построении предложений с однородными членами</vt:lpstr>
      <vt:lpstr>Из данного примера выведем правило №1</vt:lpstr>
      <vt:lpstr>Предложения с однородными членами. Правило №2 </vt:lpstr>
      <vt:lpstr>Ошибки в построении сложного предложения</vt:lpstr>
      <vt:lpstr>Ошибки в построении сложного предложения</vt:lpstr>
      <vt:lpstr>Отсутствие согласования между подлежащим и сказуемым</vt:lpstr>
      <vt:lpstr>Ошибки в предложениях с косвенной речью</vt:lpstr>
      <vt:lpstr>Ошибки в предложениях с предлогами</vt:lpstr>
      <vt:lpstr>Слайд 18</vt:lpstr>
      <vt:lpstr>Ошибки в использовании приложения</vt:lpstr>
      <vt:lpstr>Ошибки в построении предложений с деепричастными оборотами</vt:lpstr>
      <vt:lpstr>Обратимся к примеру: </vt:lpstr>
      <vt:lpstr>Слайд 22</vt:lpstr>
      <vt:lpstr>Слайд 23</vt:lpstr>
      <vt:lpstr> Выберите грамматически правильное продолжение предложения. Слушая любимую музыку, </vt:lpstr>
      <vt:lpstr>выполним задания</vt:lpstr>
      <vt:lpstr>Слайд 26</vt:lpstr>
      <vt:lpstr>Слайд 27</vt:lpstr>
      <vt:lpstr>Слайд 28</vt:lpstr>
      <vt:lpstr>Слайд 29</vt:lpstr>
      <vt:lpstr>Слайд 30</vt:lpstr>
      <vt:lpstr>Квалифицируйте ошибку и исправьте её</vt:lpstr>
      <vt:lpstr>Квалифицируйте ошибку и исправьте её</vt:lpstr>
      <vt:lpstr>Квалифицируйте ошибку и исправьте её</vt:lpstr>
      <vt:lpstr>Квалифицируйте ошибку и исправьте её</vt:lpstr>
      <vt:lpstr>Квалифицируйте ошибку и исправьте её</vt:lpstr>
      <vt:lpstr>Квалифицируйте ошибку и исправьте её</vt:lpstr>
      <vt:lpstr>Квалифицируйте ошибку и исправьте её</vt:lpstr>
      <vt:lpstr>Квалифицируйте ошибку и исправьте её</vt:lpstr>
      <vt:lpstr>Квалифицируйте ошибку и исправьте её</vt:lpstr>
      <vt:lpstr>Квалифицируйте ошибку и исправьте её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7</dc:title>
  <dc:creator>Инесса</dc:creator>
  <cp:lastModifiedBy>Uzer</cp:lastModifiedBy>
  <cp:revision>19</cp:revision>
  <dcterms:created xsi:type="dcterms:W3CDTF">2016-04-21T09:30:37Z</dcterms:created>
  <dcterms:modified xsi:type="dcterms:W3CDTF">2016-04-21T12:32:32Z</dcterms:modified>
</cp:coreProperties>
</file>